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70" r:id="rId9"/>
    <p:sldId id="264" r:id="rId10"/>
    <p:sldId id="265" r:id="rId11"/>
    <p:sldId id="266" r:id="rId12"/>
    <p:sldId id="267" r:id="rId13"/>
    <p:sldId id="268" r:id="rId14"/>
    <p:sldId id="269" r:id="rId15"/>
    <p:sldId id="271" r:id="rId16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 smtClean="0"/>
              <a:t>Uredite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6AEA3-5C10-4CC3-BA20-EE49F5E8E114}" type="datetimeFigureOut">
              <a:rPr lang="hr-HR" smtClean="0"/>
              <a:t>11.5.2022.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9E7FD-7405-43B3-BC9E-773DA06995F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547053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6AEA3-5C10-4CC3-BA20-EE49F5E8E114}" type="datetimeFigureOut">
              <a:rPr lang="hr-HR" smtClean="0"/>
              <a:t>11.5.2022.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9E7FD-7405-43B3-BC9E-773DA06995F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526718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6AEA3-5C10-4CC3-BA20-EE49F5E8E114}" type="datetimeFigureOut">
              <a:rPr lang="hr-HR" smtClean="0"/>
              <a:t>11.5.2022.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9E7FD-7405-43B3-BC9E-773DA06995F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79118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6AEA3-5C10-4CC3-BA20-EE49F5E8E114}" type="datetimeFigureOut">
              <a:rPr lang="hr-HR" smtClean="0"/>
              <a:t>11.5.2022.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9E7FD-7405-43B3-BC9E-773DA06995F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59564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6AEA3-5C10-4CC3-BA20-EE49F5E8E114}" type="datetimeFigureOut">
              <a:rPr lang="hr-HR" smtClean="0"/>
              <a:t>11.5.2022.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9E7FD-7405-43B3-BC9E-773DA06995F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99603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6AEA3-5C10-4CC3-BA20-EE49F5E8E114}" type="datetimeFigureOut">
              <a:rPr lang="hr-HR" smtClean="0"/>
              <a:t>11.5.2022.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9E7FD-7405-43B3-BC9E-773DA06995F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99203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6AEA3-5C10-4CC3-BA20-EE49F5E8E114}" type="datetimeFigureOut">
              <a:rPr lang="hr-HR" smtClean="0"/>
              <a:t>11.5.2022.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9E7FD-7405-43B3-BC9E-773DA06995F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91762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6AEA3-5C10-4CC3-BA20-EE49F5E8E114}" type="datetimeFigureOut">
              <a:rPr lang="hr-HR" smtClean="0"/>
              <a:t>11.5.2022.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9E7FD-7405-43B3-BC9E-773DA06995F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91674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6AEA3-5C10-4CC3-BA20-EE49F5E8E114}" type="datetimeFigureOut">
              <a:rPr lang="hr-HR" smtClean="0"/>
              <a:t>11.5.2022.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9E7FD-7405-43B3-BC9E-773DA06995F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42954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6AEA3-5C10-4CC3-BA20-EE49F5E8E114}" type="datetimeFigureOut">
              <a:rPr lang="hr-HR" smtClean="0"/>
              <a:t>11.5.2022.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9E7FD-7405-43B3-BC9E-773DA06995F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456130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6AEA3-5C10-4CC3-BA20-EE49F5E8E114}" type="datetimeFigureOut">
              <a:rPr lang="hr-HR" smtClean="0"/>
              <a:t>11.5.2022.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9E7FD-7405-43B3-BC9E-773DA06995F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19387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96AEA3-5C10-4CC3-BA20-EE49F5E8E114}" type="datetimeFigureOut">
              <a:rPr lang="hr-HR" smtClean="0"/>
              <a:t>11.5.2022.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89E7FD-7405-43B3-BC9E-773DA06995F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85676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hr-HR" sz="9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r-HR" sz="9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r-HR" sz="9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r-HR" sz="9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r-HR" sz="9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ŠKOLA U PRIRODI</a:t>
            </a:r>
            <a:endParaRPr lang="hr-HR" sz="9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hr-HR" sz="4400" b="1" dirty="0" smtClean="0"/>
          </a:p>
          <a:p>
            <a:r>
              <a:rPr lang="hr-HR" sz="4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6.6. – 10. 6. 2022.</a:t>
            </a:r>
            <a:endParaRPr lang="hr-HR" sz="4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0212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PLAŽA ISPRED HOSTELA KARLOVAC</a:t>
            </a:r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105687"/>
            <a:ext cx="10515600" cy="3791214"/>
          </a:xfrm>
        </p:spPr>
      </p:pic>
    </p:spTree>
    <p:extLst>
      <p:ext uri="{BB962C8B-B14F-4D97-AF65-F5344CB8AC3E}">
        <p14:creationId xmlns:p14="http://schemas.microsoft.com/office/powerpoint/2010/main" val="2953439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U SELCU ĆEMO SE :</a:t>
            </a:r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zervirano mjesto teksta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DRUŽITI </a:t>
            </a:r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289" y="2505075"/>
            <a:ext cx="4912784" cy="3684588"/>
          </a:xfrm>
        </p:spPr>
      </p:pic>
      <p:sp>
        <p:nvSpPr>
          <p:cNvPr id="7" name="Rezervirano mjesto teksta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PLIVATI</a:t>
            </a:r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zervirano mjesto sadržaja 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" name="Slika 4" descr="https://karlovacki.hr/wp-content/uploads/2021/06/selce-vrtici-5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505076"/>
            <a:ext cx="5183188" cy="37968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10742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458659"/>
          </a:xfrm>
        </p:spPr>
        <p:txBody>
          <a:bodyPr>
            <a:normAutofit/>
          </a:bodyPr>
          <a:lstStyle/>
          <a:p>
            <a:pPr algn="ctr"/>
            <a:r>
              <a:rPr lang="hr-HR" sz="200" dirty="0" smtClean="0"/>
              <a:t>.</a:t>
            </a:r>
            <a:endParaRPr lang="hr-HR" sz="200" dirty="0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9788" y="1112108"/>
            <a:ext cx="5157787" cy="766119"/>
          </a:xfrm>
        </p:spPr>
        <p:txBody>
          <a:bodyPr/>
          <a:lstStyle/>
          <a:p>
            <a:pPr algn="ctr"/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BAVITI SPORTOM</a:t>
            </a:r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Rezervirano mjesto sadržaja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88" y="2628107"/>
            <a:ext cx="5157787" cy="3438524"/>
          </a:xfrm>
        </p:spPr>
      </p:pic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6172200" y="1112108"/>
            <a:ext cx="5183188" cy="766119"/>
          </a:xfrm>
        </p:spPr>
        <p:txBody>
          <a:bodyPr/>
          <a:lstStyle/>
          <a:p>
            <a:pPr algn="ctr"/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ČAK I PENJANJEM</a:t>
            </a:r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Rezervirano mjesto sadržaja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619640"/>
            <a:ext cx="5183188" cy="3455458"/>
          </a:xfrm>
        </p:spPr>
      </p:pic>
    </p:spTree>
    <p:extLst>
      <p:ext uri="{BB962C8B-B14F-4D97-AF65-F5344CB8AC3E}">
        <p14:creationId xmlns:p14="http://schemas.microsoft.com/office/powerpoint/2010/main" val="2255523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475134"/>
          </a:xfrm>
        </p:spPr>
        <p:txBody>
          <a:bodyPr>
            <a:normAutofit/>
          </a:bodyPr>
          <a:lstStyle/>
          <a:p>
            <a:r>
              <a:rPr lang="hr-HR" sz="200" dirty="0" smtClean="0"/>
              <a:t>.</a:t>
            </a:r>
            <a:endParaRPr lang="hr-HR" sz="200" dirty="0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9788" y="1013254"/>
            <a:ext cx="5157787" cy="757881"/>
          </a:xfrm>
        </p:spPr>
        <p:txBody>
          <a:bodyPr/>
          <a:lstStyle/>
          <a:p>
            <a:pPr algn="ctr"/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VOZITI SE BRODOM</a:t>
            </a:r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6172200" y="1252151"/>
            <a:ext cx="5183188" cy="593125"/>
          </a:xfrm>
        </p:spPr>
        <p:txBody>
          <a:bodyPr/>
          <a:lstStyle/>
          <a:p>
            <a:pPr algn="ctr"/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ŠETATI POUČNIM STAZAMA</a:t>
            </a:r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http://malimarino.com/_include/img/ponude/izleti/skola/skola_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788" y="2548141"/>
            <a:ext cx="5157787" cy="3598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Poučna staza Selce – Osmica Karlovac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5987" y="2548141"/>
            <a:ext cx="4175613" cy="3684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5665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16038"/>
          </a:xfrm>
        </p:spPr>
        <p:txBody>
          <a:bodyPr>
            <a:normAutofit/>
          </a:bodyPr>
          <a:lstStyle/>
          <a:p>
            <a:r>
              <a:rPr lang="hr-HR" sz="200" dirty="0" smtClean="0"/>
              <a:t>.</a:t>
            </a:r>
            <a:endParaRPr lang="hr-HR" sz="200" dirty="0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9788" y="1252151"/>
            <a:ext cx="5157787" cy="766119"/>
          </a:xfrm>
        </p:spPr>
        <p:txBody>
          <a:bodyPr>
            <a:normAutofit/>
          </a:bodyPr>
          <a:lstStyle/>
          <a:p>
            <a:pPr algn="ctr"/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ŠETATI UZ ZALAZAK SUNCA</a:t>
            </a:r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6172200" y="1491049"/>
            <a:ext cx="5183188" cy="527221"/>
          </a:xfrm>
        </p:spPr>
        <p:txBody>
          <a:bodyPr/>
          <a:lstStyle/>
          <a:p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I JOŠ MNOGO, MNOGO TOGA…</a:t>
            </a:r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BIRATI NAJBOLJU </a:t>
            </a:r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FRIZURU</a:t>
            </a:r>
          </a:p>
          <a:p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PJEVATI KARAOKE</a:t>
            </a:r>
          </a:p>
          <a:p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IGRATI NATJECATELJSKE IGRE S DJECOM IZ DRUGIH ŠKOLA</a:t>
            </a:r>
          </a:p>
          <a:p>
            <a:r>
              <a:rPr lang="hr-HR" b="1" dirty="0" smtClean="0">
                <a:solidFill>
                  <a:srgbClr val="99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STVORITI NEZABORAVNE USPOMENE</a:t>
            </a:r>
            <a:endParaRPr lang="hr-HR" b="1" dirty="0">
              <a:solidFill>
                <a:srgbClr val="9933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 descr="O Selcu | Apartmani Ivanka – Selce Hrvatska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289" y="2505075"/>
            <a:ext cx="4912784" cy="3684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2055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Poruka za kraj </a:t>
            </a:r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sz="3600" dirty="0">
                <a:latin typeface="Arial" panose="020B0604020202020204" pitchFamily="34" charset="0"/>
                <a:cs typeface="Arial" panose="020B0604020202020204" pitchFamily="34" charset="0"/>
              </a:rPr>
              <a:t>NE BRINITE </a:t>
            </a:r>
            <a:r>
              <a:rPr lang="hr-H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0" indent="0">
              <a:buNone/>
            </a:pPr>
            <a:r>
              <a:rPr lang="hr-H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hr-HR" sz="3600" dirty="0">
                <a:latin typeface="Arial" panose="020B0604020202020204" pitchFamily="34" charset="0"/>
                <a:cs typeface="Arial" panose="020B0604020202020204" pitchFamily="34" charset="0"/>
              </a:rPr>
              <a:t>  UČITELJICOM JE VAŠE DIJETE SIGURNO I VRATIT ĆE SE ZADOVOLJNO </a:t>
            </a:r>
            <a:r>
              <a:rPr lang="hr-H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 marL="0" indent="0">
              <a:buNone/>
            </a:pPr>
            <a:endParaRPr lang="hr-HR" sz="3600" dirty="0"/>
          </a:p>
          <a:p>
            <a:pPr marL="0" indent="0">
              <a:buNone/>
            </a:pPr>
            <a:endParaRPr lang="hr-HR" sz="3600" dirty="0" smtClean="0"/>
          </a:p>
          <a:p>
            <a:pPr marL="0" indent="0">
              <a:buNone/>
            </a:pPr>
            <a:endParaRPr lang="hr-HR" sz="3600" dirty="0"/>
          </a:p>
          <a:p>
            <a:endParaRPr lang="hr-HR" dirty="0"/>
          </a:p>
        </p:txBody>
      </p:sp>
      <p:pic>
        <p:nvPicPr>
          <p:cNvPr id="4" name="Slika 3" descr="Talijanski jezik 5 - 2. Scuola dolce scuola - 2.4. Aktivnost za znatiželjn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8491" y="3665324"/>
            <a:ext cx="2447925" cy="1866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Slika 4" descr="Merzići 1.b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0339" y="3665324"/>
            <a:ext cx="2771775" cy="1647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512364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ŠTO JE ŠKOLA U PRIRODI ?</a:t>
            </a:r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r-HR" b="1" dirty="0">
                <a:latin typeface="Arial" panose="020B0604020202020204" pitchFamily="34" charset="0"/>
                <a:cs typeface="Arial" panose="020B0604020202020204" pitchFamily="34" charset="0"/>
              </a:rPr>
              <a:t>stručno organizirana nastava u </a:t>
            </a:r>
            <a:r>
              <a:rPr lang="hr-HR" b="1" dirty="0" smtClean="0">
                <a:latin typeface="Arial" panose="020B0604020202020204" pitchFamily="34" charset="0"/>
                <a:cs typeface="Arial" panose="020B0604020202020204" pitchFamily="34" charset="0"/>
              </a:rPr>
              <a:t>prirodi na </a:t>
            </a:r>
            <a:r>
              <a:rPr lang="hr-HR" b="1" dirty="0">
                <a:latin typeface="Arial" panose="020B0604020202020204" pitchFamily="34" charset="0"/>
                <a:cs typeface="Arial" panose="020B0604020202020204" pitchFamily="34" charset="0"/>
              </a:rPr>
              <a:t>terenu kojoj prethode razne </a:t>
            </a:r>
            <a:r>
              <a:rPr lang="hr-HR" b="1" dirty="0" smtClean="0">
                <a:latin typeface="Arial" panose="020B0604020202020204" pitchFamily="34" charset="0"/>
                <a:cs typeface="Arial" panose="020B0604020202020204" pitchFamily="34" charset="0"/>
              </a:rPr>
              <a:t>pripreme,</a:t>
            </a:r>
          </a:p>
          <a:p>
            <a:pPr algn="just"/>
            <a:r>
              <a:rPr lang="hr-HR" b="1" dirty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hr-HR" b="1" dirty="0" smtClean="0">
                <a:latin typeface="Arial" panose="020B0604020202020204" pitchFamily="34" charset="0"/>
                <a:cs typeface="Arial" panose="020B0604020202020204" pitchFamily="34" charset="0"/>
              </a:rPr>
              <a:t>svajanje novih sadržaja ne odvija se u učionici nego u prirodi „na terenu”, </a:t>
            </a:r>
            <a:r>
              <a:rPr lang="hr-HR" b="1" dirty="0">
                <a:latin typeface="Arial" panose="020B0604020202020204" pitchFamily="34" charset="0"/>
                <a:cs typeface="Arial" panose="020B0604020202020204" pitchFamily="34" charset="0"/>
              </a:rPr>
              <a:t>            </a:t>
            </a:r>
          </a:p>
          <a:p>
            <a:r>
              <a:rPr lang="hr-HR" b="1" dirty="0" smtClean="0">
                <a:latin typeface="Arial" panose="020B0604020202020204" pitchFamily="34" charset="0"/>
                <a:cs typeface="Arial" panose="020B0604020202020204" pitchFamily="34" charset="0"/>
              </a:rPr>
              <a:t>djeca </a:t>
            </a:r>
            <a:r>
              <a:rPr lang="hr-HR" b="1" dirty="0">
                <a:latin typeface="Arial" panose="020B0604020202020204" pitchFamily="34" charset="0"/>
                <a:cs typeface="Arial" panose="020B0604020202020204" pitchFamily="34" charset="0"/>
              </a:rPr>
              <a:t>uče promatrajući</a:t>
            </a:r>
            <a:r>
              <a:rPr lang="hr-HR" b="1" dirty="0" smtClean="0">
                <a:latin typeface="Arial" panose="020B0604020202020204" pitchFamily="34" charset="0"/>
                <a:cs typeface="Arial" panose="020B0604020202020204" pitchFamily="34" charset="0"/>
              </a:rPr>
              <a:t>, uočavajući, opisujući </a:t>
            </a:r>
            <a:r>
              <a:rPr lang="hr-HR" b="1" dirty="0">
                <a:latin typeface="Arial" panose="020B0604020202020204" pitchFamily="34" charset="0"/>
                <a:cs typeface="Arial" panose="020B0604020202020204" pitchFamily="34" charset="0"/>
              </a:rPr>
              <a:t>promjene u prirodi</a:t>
            </a:r>
            <a:r>
              <a:rPr lang="hr-HR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0">
              <a:buNone/>
            </a:pPr>
            <a:r>
              <a:rPr lang="hr-HR" b="1" dirty="0" smtClean="0">
                <a:latin typeface="Arial" panose="020B0604020202020204" pitchFamily="34" charset="0"/>
                <a:cs typeface="Arial" panose="020B0604020202020204" pitchFamily="34" charset="0"/>
              </a:rPr>
              <a:t>Ovakav </a:t>
            </a:r>
            <a:r>
              <a:rPr lang="hr-HR" b="1" dirty="0">
                <a:latin typeface="Arial" panose="020B0604020202020204" pitchFamily="34" charset="0"/>
                <a:cs typeface="Arial" panose="020B0604020202020204" pitchFamily="34" charset="0"/>
              </a:rPr>
              <a:t>oblik rada ima velike prednosti u odnosu na klasičnu svakodnevnu nastavu. I ne samo iz obrazovnih razloga</a:t>
            </a:r>
            <a:r>
              <a:rPr lang="hr-HR" b="1" dirty="0" smtClean="0">
                <a:latin typeface="Arial" panose="020B0604020202020204" pitchFamily="34" charset="0"/>
                <a:cs typeface="Arial" panose="020B0604020202020204" pitchFamily="34" charset="0"/>
              </a:rPr>
              <a:t>, ovakav </a:t>
            </a:r>
            <a:r>
              <a:rPr lang="hr-HR" b="1" dirty="0">
                <a:latin typeface="Arial" panose="020B0604020202020204" pitchFamily="34" charset="0"/>
                <a:cs typeface="Arial" panose="020B0604020202020204" pitchFamily="34" charset="0"/>
              </a:rPr>
              <a:t>zajednički boravak u skupini vršnjaka može se smatrati malom “životnom školom” za svako dijete</a:t>
            </a:r>
            <a:r>
              <a:rPr lang="hr-HR" b="1" dirty="0" smtClean="0">
                <a:latin typeface="Arial" panose="020B0604020202020204" pitchFamily="34" charset="0"/>
                <a:cs typeface="Arial" panose="020B0604020202020204" pitchFamily="34" charset="0"/>
              </a:rPr>
              <a:t>. Ali </a:t>
            </a:r>
            <a:r>
              <a:rPr lang="hr-HR" b="1" dirty="0">
                <a:latin typeface="Arial" panose="020B0604020202020204" pitchFamily="34" charset="0"/>
                <a:cs typeface="Arial" panose="020B0604020202020204" pitchFamily="34" charset="0"/>
              </a:rPr>
              <a:t>i učiteljicu. Prilika je to za bolje upoznavanje djece i pravilnije pedagoško djelovanje u različitim situacijama.</a:t>
            </a:r>
            <a:br>
              <a:rPr lang="hr-HR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3328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POLAZAK - POVRATAK</a:t>
            </a:r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38200" y="1515762"/>
            <a:ext cx="10515600" cy="4661201"/>
          </a:xfrm>
        </p:spPr>
        <p:txBody>
          <a:bodyPr>
            <a:normAutofit fontScale="85000" lnSpcReduction="20000"/>
          </a:bodyPr>
          <a:lstStyle/>
          <a:p>
            <a:r>
              <a:rPr lang="hr-HR" b="1" dirty="0">
                <a:latin typeface="Arial" panose="020B0604020202020204" pitchFamily="34" charset="0"/>
                <a:cs typeface="Arial" panose="020B0604020202020204" pitchFamily="34" charset="0"/>
              </a:rPr>
              <a:t>Vrijeme polaska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: 6 .lipanja 2022. godine u 8.00 sati  kod sportske </a:t>
            </a:r>
            <a:endParaRPr lang="hr-H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  dvorane 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/Primorska 9/ </a:t>
            </a:r>
          </a:p>
          <a:p>
            <a:r>
              <a:rPr lang="hr-HR" b="1" dirty="0">
                <a:latin typeface="Arial" panose="020B0604020202020204" pitchFamily="34" charset="0"/>
                <a:cs typeface="Arial" panose="020B0604020202020204" pitchFamily="34" charset="0"/>
              </a:rPr>
              <a:t>Dolazak u Selce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 oko 10.30 sati </a:t>
            </a:r>
          </a:p>
          <a:p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Prilikom dolaska u Selce razredna učiteljica javit će predstavniku roditelja svoga razreda, a onda će roditelj staviti obavijest u zajedničku </a:t>
            </a:r>
            <a:r>
              <a:rPr lang="hr-HR" dirty="0" err="1">
                <a:latin typeface="Arial" panose="020B0604020202020204" pitchFamily="34" charset="0"/>
                <a:cs typeface="Arial" panose="020B0604020202020204" pitchFamily="34" charset="0"/>
              </a:rPr>
              <a:t>Viber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 grupu. Ako se budu pojavili problemi i nedoumice, razredna učiteljica će zvati roditelje djeteta, ali za vrijeme trajanja Škole u prirodi neće obavljati svakodnevne individualne konzultacije s roditeljima. </a:t>
            </a:r>
          </a:p>
          <a:p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Učenici mogu ponijeti mobitel i koristiti ga za poziv roditeljima navečer od 19 do 20 sati. Preporučamo da ponese neki stariji, manje vrijedan model zato što učiteljice, a ni Hostel ne odgovaraju za nestanak vrijednih predmeta. Preko dana mobiteli će biti pod ključem u ormaru soba od učiteljica.</a:t>
            </a:r>
          </a:p>
          <a:p>
            <a:r>
              <a:rPr lang="hr-HR" b="1" dirty="0">
                <a:latin typeface="Arial" panose="020B0604020202020204" pitchFamily="34" charset="0"/>
                <a:cs typeface="Arial" panose="020B0604020202020204" pitchFamily="34" charset="0"/>
              </a:rPr>
              <a:t>Povratak: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 10.lipnja 2022.godine oko 13 sati.</a:t>
            </a:r>
          </a:p>
          <a:p>
            <a:endParaRPr lang="hr-HR" dirty="0"/>
          </a:p>
        </p:txBody>
      </p:sp>
      <p:pic>
        <p:nvPicPr>
          <p:cNvPr id="4" name="Slika 3" descr="Terenska nastava - ČETVRTIAIBM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6025" y="0"/>
            <a:ext cx="2085975" cy="21907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66766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>
                <a:latin typeface="Arial" panose="020B0604020202020204" pitchFamily="34" charset="0"/>
                <a:cs typeface="Arial" panose="020B0604020202020204" pitchFamily="34" charset="0"/>
              </a:rPr>
              <a:t>Što djeca trebaju ponijeti</a:t>
            </a:r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b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38200" y="1140542"/>
            <a:ext cx="10515600" cy="503642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r-HR" b="1" dirty="0" smtClean="0">
                <a:solidFill>
                  <a:srgbClr val="99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 ODJEĆE: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 pidžamu,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donje rublje i čarape,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majice kratkih rukava,    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kratke hlače,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 trenirku,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laganu jaknu,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 kupaći kostim,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kapu za zaštitu od sunca, </a:t>
            </a:r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nešto toplije odjeće u slučaju lošeg vremena, </a:t>
            </a:r>
          </a:p>
          <a:p>
            <a:pPr marL="0" indent="0">
              <a:buNone/>
            </a:pPr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Slika 3" descr="Multi Unicorn Tie Dye Sports Swimsuit (3-16yrs)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1575" y="1140542"/>
            <a:ext cx="2228850" cy="2809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Slika 4" descr="Swim Shorts (3-16yrs)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4155" y="1771122"/>
            <a:ext cx="1714500" cy="1809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Slika 5" descr="Cap (3mths-10yrs)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7629" y="1822988"/>
            <a:ext cx="1438275" cy="1809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 descr="mostro inizio egiziano dječje trenirke Ljubičasta percepibile carriera  abbattiment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7135" y="3950417"/>
            <a:ext cx="3081852" cy="280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6790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79464"/>
          </a:xfrm>
        </p:spPr>
        <p:txBody>
          <a:bodyPr>
            <a:normAutofit fontScale="90000"/>
          </a:bodyPr>
          <a:lstStyle/>
          <a:p>
            <a:r>
              <a:rPr lang="hr-HR" b="1" dirty="0" smtClean="0"/>
              <a:t/>
            </a:r>
            <a:br>
              <a:rPr lang="hr-HR" b="1" dirty="0" smtClean="0"/>
            </a:br>
            <a:r>
              <a:rPr lang="hr-HR" b="1" dirty="0" smtClean="0">
                <a:latin typeface="Arial" panose="020B0604020202020204" pitchFamily="34" charset="0"/>
                <a:cs typeface="Arial" panose="020B0604020202020204" pitchFamily="34" charset="0"/>
              </a:rPr>
              <a:t>Što </a:t>
            </a:r>
            <a:r>
              <a:rPr lang="hr-HR" b="1" dirty="0">
                <a:latin typeface="Arial" panose="020B0604020202020204" pitchFamily="34" charset="0"/>
                <a:cs typeface="Arial" panose="020B0604020202020204" pitchFamily="34" charset="0"/>
              </a:rPr>
              <a:t>djeca trebaju ponijeti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b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38200" y="1227438"/>
            <a:ext cx="10515600" cy="4949525"/>
          </a:xfrm>
        </p:spPr>
        <p:txBody>
          <a:bodyPr/>
          <a:lstStyle/>
          <a:p>
            <a:pPr marL="0" indent="0">
              <a:buNone/>
            </a:pPr>
            <a:r>
              <a:rPr lang="hr-HR" dirty="0" smtClean="0">
                <a:solidFill>
                  <a:srgbClr val="99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 OBUĆE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ućne papuče za boravak u Hostelu (najbolje neke natikače ili „</a:t>
            </a:r>
            <a:r>
              <a:rPr lang="hr-H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kroksice</a:t>
            </a:r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”)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Tenisice za nastavu tjelesne i zdravstvene kulture (ujedno su najudobnije i za šetnju)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Sandale za kupanje i plažu </a:t>
            </a:r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Slika 3" descr="Natikače CROCS - Flstarbandclog K 207075 Ballerina Pink - Natikače -  Sandale i natikače - Djevojčica - Dječja obuća | ecipele.hr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6654" y="4613188"/>
            <a:ext cx="2857500" cy="224481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Slika 4" descr="Ty Fashion Sequin natikače Fantasia - Proizvod - Web shop - Ivančica d.d.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0102" y="4504810"/>
            <a:ext cx="2000250" cy="2000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Slika 5" descr="Akcija Novo Dječje Cipele Za Dječaka Nove Dječje Tenisice Pu Sport  Breathable Fashion Big Boy Casual Cipele 4 5 6 7 8 9 10 11 12 13 14 Godine  \ Tenisice | Popust-Veleprodaja.cam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8023" y="3787775"/>
            <a:ext cx="2238375" cy="25241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71034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81080"/>
          </a:xfrm>
        </p:spPr>
        <p:txBody>
          <a:bodyPr>
            <a:normAutofit fontScale="90000"/>
          </a:bodyPr>
          <a:lstStyle/>
          <a:p>
            <a:r>
              <a:rPr lang="hr-HR" b="1" dirty="0" smtClean="0"/>
              <a:t/>
            </a:r>
            <a:br>
              <a:rPr lang="hr-HR" b="1" dirty="0" smtClean="0"/>
            </a:br>
            <a:r>
              <a:rPr lang="hr-HR" b="1" dirty="0" smtClean="0">
                <a:latin typeface="Arial" panose="020B0604020202020204" pitchFamily="34" charset="0"/>
                <a:cs typeface="Arial" panose="020B0604020202020204" pitchFamily="34" charset="0"/>
              </a:rPr>
              <a:t>Što </a:t>
            </a:r>
            <a:r>
              <a:rPr lang="hr-HR" b="1" dirty="0">
                <a:latin typeface="Arial" panose="020B0604020202020204" pitchFamily="34" charset="0"/>
                <a:cs typeface="Arial" panose="020B0604020202020204" pitchFamily="34" charset="0"/>
              </a:rPr>
              <a:t>djeca trebaju ponijeti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b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38200" y="1046206"/>
            <a:ext cx="10515600" cy="513075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RUČNIK ZA PLAŽU (najbolje da ponesu dva) 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ručnik za osobnu higijenu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pribor za osobnu higijenu (sapun ili gel za tuširanje, pribor za pranje zubi, češalj)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remu za sunčanje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lažne maramice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ali kišobran ili kabanicu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ruštvene igre po želji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š</a:t>
            </a:r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kolski pribor u dogovoru s učiteljicom</a:t>
            </a:r>
          </a:p>
          <a:p>
            <a:pPr>
              <a:buFont typeface="Wingdings" panose="05000000000000000000" pitchFamily="2" charset="2"/>
              <a:buChar char="ü"/>
            </a:pPr>
            <a:endParaRPr lang="hr-HR" dirty="0" smtClean="0"/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4" name="Slika 3" descr="Ručnik za plažu 90x170 cm - Metro - Akcija - Njuškalo popusti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7175" y="283639"/>
            <a:ext cx="3476625" cy="175934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Slika 4" descr="Kupi online Žene Ljudi neseser Vodootporne Putovanja Kozmetičkih Torba za  šminku Veliki Kapacitet Mode Oprati Torbu za Putovanja Organizator Vreću ~  Žene's Torbe \ BrandModern.news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7305" y="2482477"/>
            <a:ext cx="3261171" cy="403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Slika 6" descr="LRP Anthelios 50+ dermo-pediatrics wet gel a250ml | Ljekarna Slavonski Brod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3221" y="2519564"/>
            <a:ext cx="2215979" cy="4000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Slika 7" descr="Marvel Avengers kišobran ručno sklopivi - Kabanice i kišobrani - ODJEĆA,  OBUĆA I TEKSTIL - miniBIGme – Sve za vaše mališane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3052" y="2482477"/>
            <a:ext cx="2313867" cy="248493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48981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286467"/>
            <a:ext cx="10515600" cy="1325563"/>
          </a:xfrm>
        </p:spPr>
        <p:txBody>
          <a:bodyPr/>
          <a:lstStyle/>
          <a:p>
            <a:r>
              <a:rPr lang="hr-HR" b="1" dirty="0">
                <a:latin typeface="Arial" panose="020B0604020202020204" pitchFamily="34" charset="0"/>
                <a:cs typeface="Arial" panose="020B0604020202020204" pitchFamily="34" charset="0"/>
              </a:rPr>
              <a:t>Naša preporuka je da: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38200" y="1140542"/>
            <a:ext cx="10515600" cy="5036421"/>
          </a:xfrm>
        </p:spPr>
        <p:txBody>
          <a:bodyPr>
            <a:normAutofit lnSpcReduction="10000"/>
          </a:bodyPr>
          <a:lstStyle/>
          <a:p>
            <a:pPr lvl="0"/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napravite popis stvari koje će biti u koferu ili </a:t>
            </a:r>
            <a:endParaRPr lang="hr-H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None/>
            </a:pP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  putnoj torbi </a:t>
            </a:r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obilježite odjeću i stvari svojeg djeteta </a:t>
            </a:r>
          </a:p>
          <a:p>
            <a:pPr lvl="0"/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putnu torbu pakirate zajedno sa djetetom kako bi dijete znalo što sve ima u torbi te kako bi zapamtilo izgled stvari</a:t>
            </a:r>
          </a:p>
          <a:p>
            <a:pPr lvl="0"/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dijete </a:t>
            </a:r>
            <a:r>
              <a:rPr lang="hr-HR" b="1" u="sng" dirty="0">
                <a:latin typeface="Arial" panose="020B0604020202020204" pitchFamily="34" charset="0"/>
                <a:cs typeface="Arial" panose="020B0604020202020204" pitchFamily="34" charset="0"/>
              </a:rPr>
              <a:t>ne nosi 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vrijedne stvari jer u slučaju gubitka nitko ne odgovara za njih (odnosi se na nakit, fotoaparat, mobitel visoke cjenovne kategorije)</a:t>
            </a:r>
          </a:p>
          <a:p>
            <a:pPr lvl="0"/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dijete ne nosi puno </a:t>
            </a:r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novaca</a:t>
            </a:r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preporuka za iznos džeparca jest 200 kn koje biste trebali usitniti, staviti u kovertu na kojoj je napisano djetetovo ime i prezime.</a:t>
            </a:r>
          </a:p>
          <a:p>
            <a:endParaRPr lang="hr-HR" dirty="0"/>
          </a:p>
        </p:txBody>
      </p:sp>
      <p:pic>
        <p:nvPicPr>
          <p:cNvPr id="4" name="Slika 3" descr="Društvo „Naša djeca“ Zabok | Službena stranica DND-a Zabok | Stranica 2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3835" y="286467"/>
            <a:ext cx="3467100" cy="20800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49611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I još nešto iznimno važno</a:t>
            </a:r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Djecu </a:t>
            </a:r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kroz razgovor pripremajte na </a:t>
            </a:r>
            <a:r>
              <a:rPr lang="hr-H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pravila lijepog ponašanja kod jela, spavanja i zajedničkog stanovanja.</a:t>
            </a:r>
          </a:p>
          <a:p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Učiteljicu morate upoznati s bolestima i navikama djeteta. Ukoliko vaše dijete troši neke lijekove treba ih dati učiteljicama i uputiti je u primjenu lijeka.</a:t>
            </a:r>
          </a:p>
          <a:p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Liječnik se nalazi u Hostelu Karlovac.</a:t>
            </a:r>
          </a:p>
          <a:p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Zdravstvenu iskaznicu, usitnjeni novac stavljate u kovertu s punim imenom i prezimenom djeteta i predajete učiteljici.</a:t>
            </a:r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7947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>
                <a:latin typeface="Arial" panose="020B0604020202020204" pitchFamily="34" charset="0"/>
                <a:cs typeface="Arial" panose="020B0604020202020204" pitchFamily="34" charset="0"/>
              </a:rPr>
              <a:t>Na dan putovanja: </a:t>
            </a:r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38200" y="1809149"/>
            <a:ext cx="10515600" cy="4351338"/>
          </a:xfrm>
        </p:spPr>
        <p:txBody>
          <a:bodyPr/>
          <a:lstStyle/>
          <a:p>
            <a:pPr marL="0" indent="0">
              <a:buNone/>
            </a:pPr>
            <a:endParaRPr lang="hr-HR" dirty="0"/>
          </a:p>
          <a:p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prije puta malo jesti i piti, ponijeti sendvič i sok, po potrebi djeteta popiti tabletu protiv mučnine, ponijeti plastičnu vrećicu u slučaju mučnine.</a:t>
            </a:r>
          </a:p>
        </p:txBody>
      </p:sp>
      <p:pic>
        <p:nvPicPr>
          <p:cNvPr id="5" name="Slika 4" descr="Dramina tablete, 50 m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5052" y="3655729"/>
            <a:ext cx="3333750" cy="1362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Slika 5" descr="Recepti za pečene turski sendviči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804" y="4097938"/>
            <a:ext cx="2619375" cy="174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Slika 6" descr="Jana Prirodna mineralna negazirana voda 0,5 l - Tommy - Dućan na dlanu!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0110" y="3655729"/>
            <a:ext cx="2905125" cy="228536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Slika 7" descr="Orbit Žvakaća guma spearmint 14 g - Konzum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8243" y="3793138"/>
            <a:ext cx="2447925" cy="2047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74850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293</TotalTime>
  <Words>582</Words>
  <Application>Microsoft Office PowerPoint</Application>
  <PresentationFormat>Široki zaslon</PresentationFormat>
  <Paragraphs>78</Paragraphs>
  <Slides>15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Wingdings</vt:lpstr>
      <vt:lpstr>Tema sustava Office</vt:lpstr>
      <vt:lpstr>  ŠKOLA U PRIRODI</vt:lpstr>
      <vt:lpstr>ŠTO JE ŠKOLA U PRIRODI ?</vt:lpstr>
      <vt:lpstr>POLAZAK - POVRATAK</vt:lpstr>
      <vt:lpstr>Što djeca trebaju ponijeti: </vt:lpstr>
      <vt:lpstr> Što djeca trebaju ponijeti: </vt:lpstr>
      <vt:lpstr> Što djeca trebaju ponijeti: </vt:lpstr>
      <vt:lpstr>Naša preporuka je da: </vt:lpstr>
      <vt:lpstr>I još nešto iznimno važno</vt:lpstr>
      <vt:lpstr>Na dan putovanja:  </vt:lpstr>
      <vt:lpstr>PLAŽA ISPRED HOSTELA KARLOVAC</vt:lpstr>
      <vt:lpstr>U SELCU ĆEMO SE :</vt:lpstr>
      <vt:lpstr>.</vt:lpstr>
      <vt:lpstr>.</vt:lpstr>
      <vt:lpstr>.</vt:lpstr>
      <vt:lpstr>Poruka za kraj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ŠKOLA U PRIRODI</dc:title>
  <dc:creator>Zeljka</dc:creator>
  <cp:lastModifiedBy>Zeljka</cp:lastModifiedBy>
  <cp:revision>15</cp:revision>
  <dcterms:created xsi:type="dcterms:W3CDTF">2022-05-04T08:44:16Z</dcterms:created>
  <dcterms:modified xsi:type="dcterms:W3CDTF">2022-05-11T10:20:18Z</dcterms:modified>
</cp:coreProperties>
</file>